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21"/>
  </p:notesMasterIdLst>
  <p:handoutMasterIdLst>
    <p:handoutMasterId r:id="rId22"/>
  </p:handoutMasterIdLst>
  <p:sldIdLst>
    <p:sldId id="378" r:id="rId10"/>
    <p:sldId id="386" r:id="rId11"/>
    <p:sldId id="388" r:id="rId12"/>
    <p:sldId id="384" r:id="rId13"/>
    <p:sldId id="393" r:id="rId14"/>
    <p:sldId id="383" r:id="rId15"/>
    <p:sldId id="389" r:id="rId16"/>
    <p:sldId id="390" r:id="rId17"/>
    <p:sldId id="391" r:id="rId18"/>
    <p:sldId id="392" r:id="rId19"/>
    <p:sldId id="39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003B49"/>
    <a:srgbClr val="005F83"/>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65971" autoAdjust="0"/>
  </p:normalViewPr>
  <p:slideViewPr>
    <p:cSldViewPr snapToGrid="0" snapToObjects="1" showGuides="1">
      <p:cViewPr varScale="1">
        <p:scale>
          <a:sx n="76" d="100"/>
          <a:sy n="76" d="100"/>
        </p:scale>
        <p:origin x="1854" y="84"/>
      </p:cViewPr>
      <p:guideLst>
        <p:guide orient="horz" pos="2112"/>
        <p:guide pos="3448"/>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10/18/2018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10/18/2018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Misconception:</a:t>
            </a:r>
            <a:r>
              <a:rPr lang="en-US" baseline="0" dirty="0" smtClean="0"/>
              <a:t> </a:t>
            </a:r>
            <a:r>
              <a:rPr lang="en-US" dirty="0" smtClean="0"/>
              <a:t>That adding a fall break would necessitate extending the end of the semester by a week. That is ill-advised, as it would leave inadequate time for administrative “rollover” between the two semesters and would reverse a change enacted in Spring 2013.</a:t>
            </a:r>
          </a:p>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1</a:t>
            </a:fld>
            <a:endParaRPr lang="en-US"/>
          </a:p>
        </p:txBody>
      </p:sp>
    </p:spTree>
    <p:extLst>
      <p:ext uri="{BB962C8B-B14F-4D97-AF65-F5344CB8AC3E}">
        <p14:creationId xmlns:p14="http://schemas.microsoft.com/office/powerpoint/2010/main" val="2418667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10</a:t>
            </a:fld>
            <a:endParaRPr lang="en-US"/>
          </a:p>
        </p:txBody>
      </p:sp>
    </p:spTree>
    <p:extLst>
      <p:ext uri="{BB962C8B-B14F-4D97-AF65-F5344CB8AC3E}">
        <p14:creationId xmlns:p14="http://schemas.microsoft.com/office/powerpoint/2010/main" val="150425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11</a:t>
            </a:fld>
            <a:endParaRPr lang="en-US"/>
          </a:p>
        </p:txBody>
      </p:sp>
    </p:spTree>
    <p:extLst>
      <p:ext uri="{BB962C8B-B14F-4D97-AF65-F5344CB8AC3E}">
        <p14:creationId xmlns:p14="http://schemas.microsoft.com/office/powerpoint/2010/main" val="197063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2</a:t>
            </a:fld>
            <a:endParaRPr lang="en-US"/>
          </a:p>
        </p:txBody>
      </p:sp>
    </p:spTree>
    <p:extLst>
      <p:ext uri="{BB962C8B-B14F-4D97-AF65-F5344CB8AC3E}">
        <p14:creationId xmlns:p14="http://schemas.microsoft.com/office/powerpoint/2010/main" val="420017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3</a:t>
            </a:fld>
            <a:endParaRPr lang="en-US"/>
          </a:p>
        </p:txBody>
      </p:sp>
    </p:spTree>
    <p:extLst>
      <p:ext uri="{BB962C8B-B14F-4D97-AF65-F5344CB8AC3E}">
        <p14:creationId xmlns:p14="http://schemas.microsoft.com/office/powerpoint/2010/main" val="327746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A66E6F-1E71-40F1-A2D2-2FDF91F15AFC}" type="slidenum">
              <a:rPr lang="en-US" smtClean="0"/>
              <a:t>4</a:t>
            </a:fld>
            <a:endParaRPr lang="en-US"/>
          </a:p>
        </p:txBody>
      </p:sp>
    </p:spTree>
    <p:extLst>
      <p:ext uri="{BB962C8B-B14F-4D97-AF65-F5344CB8AC3E}">
        <p14:creationId xmlns:p14="http://schemas.microsoft.com/office/powerpoint/2010/main" val="1634751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5</a:t>
            </a:fld>
            <a:endParaRPr lang="en-US"/>
          </a:p>
        </p:txBody>
      </p:sp>
    </p:spTree>
    <p:extLst>
      <p:ext uri="{BB962C8B-B14F-4D97-AF65-F5344CB8AC3E}">
        <p14:creationId xmlns:p14="http://schemas.microsoft.com/office/powerpoint/2010/main" val="1891736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6</a:t>
            </a:fld>
            <a:endParaRPr lang="en-US"/>
          </a:p>
        </p:txBody>
      </p:sp>
    </p:spTree>
    <p:extLst>
      <p:ext uri="{BB962C8B-B14F-4D97-AF65-F5344CB8AC3E}">
        <p14:creationId xmlns:p14="http://schemas.microsoft.com/office/powerpoint/2010/main" val="81187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7</a:t>
            </a:fld>
            <a:endParaRPr lang="en-US"/>
          </a:p>
        </p:txBody>
      </p:sp>
    </p:spTree>
    <p:extLst>
      <p:ext uri="{BB962C8B-B14F-4D97-AF65-F5344CB8AC3E}">
        <p14:creationId xmlns:p14="http://schemas.microsoft.com/office/powerpoint/2010/main" val="270446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8</a:t>
            </a:fld>
            <a:endParaRPr lang="en-US"/>
          </a:p>
        </p:txBody>
      </p:sp>
    </p:spTree>
    <p:extLst>
      <p:ext uri="{BB962C8B-B14F-4D97-AF65-F5344CB8AC3E}">
        <p14:creationId xmlns:p14="http://schemas.microsoft.com/office/powerpoint/2010/main" val="405281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A66E6F-1E71-40F1-A2D2-2FDF91F15AFC}" type="slidenum">
              <a:rPr lang="en-US" smtClean="0"/>
              <a:t>9</a:t>
            </a:fld>
            <a:endParaRPr lang="en-US"/>
          </a:p>
        </p:txBody>
      </p:sp>
    </p:spTree>
    <p:extLst>
      <p:ext uri="{BB962C8B-B14F-4D97-AF65-F5344CB8AC3E}">
        <p14:creationId xmlns:p14="http://schemas.microsoft.com/office/powerpoint/2010/main" val="170744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33006F"/>
                </a:solidFill>
              </a:rPr>
              <a:t>Campus Curricula Committee Report</a:t>
            </a:r>
          </a:p>
          <a:p>
            <a:pPr algn="ctr"/>
            <a:r>
              <a:rPr lang="en-US" dirty="0" smtClean="0">
                <a:solidFill>
                  <a:srgbClr val="33006F"/>
                </a:solidFill>
              </a:rPr>
              <a:t>19 October 2017</a:t>
            </a:r>
            <a:endParaRPr lang="en-US" dirty="0">
              <a:solidFill>
                <a:srgbClr val="33006F"/>
              </a:solidFill>
            </a:endParaRP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umsystem.edu/ums/rules/collected_rules/administration/ch20/20.140_academic_calendar"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umsystem.edu/ums/rules/collected_rules/administration/ch20/20.140_academic_calendar"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390874"/>
            <a:ext cx="8184662" cy="2673790"/>
          </a:xfrm>
        </p:spPr>
        <p:txBody>
          <a:bodyPr/>
          <a:lstStyle/>
          <a:p>
            <a:pPr algn="just"/>
            <a:r>
              <a:rPr lang="en-US" dirty="0" smtClean="0">
                <a:solidFill>
                  <a:schemeClr val="accent4">
                    <a:lumMod val="10000"/>
                  </a:schemeClr>
                </a:solidFill>
              </a:rPr>
              <a:t>Charge to committee: To investigate the possibility of adding a fall break before Thanksgiving.</a:t>
            </a:r>
          </a:p>
          <a:p>
            <a:pPr algn="just"/>
            <a:endParaRPr lang="en-US" dirty="0">
              <a:solidFill>
                <a:schemeClr val="accent4">
                  <a:lumMod val="10000"/>
                </a:schemeClr>
              </a:solidFill>
            </a:endParaRPr>
          </a:p>
          <a:p>
            <a:pPr algn="just"/>
            <a:r>
              <a:rPr lang="en-US" dirty="0" smtClean="0"/>
              <a:t>Status: </a:t>
            </a:r>
          </a:p>
          <a:p>
            <a:pPr lvl="1" algn="just"/>
            <a:r>
              <a:rPr lang="en-US" dirty="0" smtClean="0"/>
              <a:t>The matter was discussed at the September Senate meeting.</a:t>
            </a:r>
          </a:p>
          <a:p>
            <a:pPr lvl="1" algn="just"/>
            <a:r>
              <a:rPr lang="en-US" dirty="0" smtClean="0"/>
              <a:t>Governing policy (CRR 20.140) and resulting constraints have been identified.</a:t>
            </a:r>
          </a:p>
          <a:p>
            <a:pPr lvl="1" algn="just"/>
            <a:r>
              <a:rPr lang="en-US" dirty="0"/>
              <a:t>C</a:t>
            </a:r>
            <a:r>
              <a:rPr lang="en-US" dirty="0" smtClean="0"/>
              <a:t>hanges made to the academic calendar in the recent past (15 years) have been investigated. </a:t>
            </a:r>
          </a:p>
          <a:p>
            <a:pPr lvl="1" algn="just"/>
            <a:r>
              <a:rPr lang="en-US" dirty="0" smtClean="0"/>
              <a:t>A number of stakeholders have been consulted.  </a:t>
            </a:r>
            <a:endParaRPr lang="en-US" dirty="0" smtClean="0"/>
          </a:p>
          <a:p>
            <a:pPr lvl="1" algn="just"/>
            <a:endParaRPr lang="en-US" dirty="0">
              <a:solidFill>
                <a:schemeClr val="accent4">
                  <a:lumMod val="10000"/>
                </a:schemeClr>
              </a:solidFill>
            </a:endParaRPr>
          </a:p>
        </p:txBody>
      </p:sp>
      <p:sp>
        <p:nvSpPr>
          <p:cNvPr id="6" name="Text Placeholder 5"/>
          <p:cNvSpPr>
            <a:spLocks noGrp="1"/>
          </p:cNvSpPr>
          <p:nvPr>
            <p:ph type="body" sz="quarter" idx="13"/>
          </p:nvPr>
        </p:nvSpPr>
        <p:spPr/>
        <p:txBody>
          <a:bodyPr/>
          <a:lstStyle/>
          <a:p>
            <a:r>
              <a:rPr lang="en-US" dirty="0" smtClean="0">
                <a:effectLst>
                  <a:outerShdw blurRad="38100" dist="38100" dir="2700000" algn="tl">
                    <a:srgbClr val="000000">
                      <a:alpha val="43137"/>
                    </a:srgbClr>
                  </a:outerShdw>
                </a:effectLst>
              </a:rPr>
              <a:t>Public Occasions Committee Report</a:t>
            </a:r>
            <a:endParaRPr lang="en-US" dirty="0">
              <a:effectLst>
                <a:outerShdw blurRad="38100" dist="38100" dir="2700000" algn="tl">
                  <a:srgbClr val="000000">
                    <a:alpha val="43137"/>
                  </a:srgbClr>
                </a:outerShdw>
              </a:effectLst>
            </a:endParaRPr>
          </a:p>
        </p:txBody>
      </p:sp>
      <p:sp>
        <p:nvSpPr>
          <p:cNvPr id="3" name="Rectangle 2"/>
          <p:cNvSpPr/>
          <p:nvPr/>
        </p:nvSpPr>
        <p:spPr>
          <a:xfrm>
            <a:off x="635000" y="6458635"/>
            <a:ext cx="6718300" cy="276999"/>
          </a:xfrm>
          <a:prstGeom prst="rect">
            <a:avLst/>
          </a:prstGeom>
        </p:spPr>
        <p:txBody>
          <a:bodyPr wrap="square">
            <a:spAutoFit/>
          </a:bodyPr>
          <a:lstStyle/>
          <a:p>
            <a:r>
              <a:rPr lang="en-US" sz="1200" dirty="0">
                <a:solidFill>
                  <a:schemeClr val="accent4">
                    <a:lumMod val="10000"/>
                  </a:schemeClr>
                </a:solidFill>
                <a:latin typeface="Orgon Slab" panose="02000503000000020004" pitchFamily="50" charset="0"/>
              </a:rPr>
              <a:t>Presented to Faculty Senate on October 18, 2018.</a:t>
            </a:r>
          </a:p>
        </p:txBody>
      </p:sp>
    </p:spTree>
    <p:extLst>
      <p:ext uri="{BB962C8B-B14F-4D97-AF65-F5344CB8AC3E}">
        <p14:creationId xmlns:p14="http://schemas.microsoft.com/office/powerpoint/2010/main" val="276841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2673790"/>
          </a:xfrm>
        </p:spPr>
        <p:txBody>
          <a:bodyPr/>
          <a:lstStyle/>
          <a:p>
            <a:pPr lvl="0" fontAlgn="base"/>
            <a:r>
              <a:rPr lang="en-US" dirty="0" smtClean="0">
                <a:solidFill>
                  <a:schemeClr val="accent4">
                    <a:lumMod val="10000"/>
                  </a:schemeClr>
                </a:solidFill>
              </a:rPr>
              <a:t>Graduate students who responded to the poll were in favor of adding a break, but would oppose this addition if it required taking </a:t>
            </a:r>
            <a:r>
              <a:rPr lang="en-US" dirty="0">
                <a:solidFill>
                  <a:schemeClr val="accent4">
                    <a:lumMod val="10000"/>
                  </a:schemeClr>
                </a:solidFill>
              </a:rPr>
              <a:t>time away from any other break.</a:t>
            </a:r>
          </a:p>
          <a:p>
            <a:pPr lvl="0" algn="just" fontAlgn="base"/>
            <a:endParaRPr lang="en-US" dirty="0">
              <a:solidFill>
                <a:schemeClr val="accent4">
                  <a:lumMod val="10000"/>
                </a:schemeClr>
              </a:solidFill>
            </a:endParaRPr>
          </a:p>
          <a:p>
            <a:pPr lvl="0" fontAlgn="base"/>
            <a:r>
              <a:rPr lang="en-US" dirty="0" smtClean="0">
                <a:solidFill>
                  <a:schemeClr val="accent4">
                    <a:lumMod val="10000"/>
                  </a:schemeClr>
                </a:solidFill>
              </a:rPr>
              <a:t>This information was provided with a caveat about the low response rate, indicating that the poll response may </a:t>
            </a:r>
            <a:r>
              <a:rPr lang="en-US" dirty="0">
                <a:solidFill>
                  <a:schemeClr val="accent4">
                    <a:lumMod val="10000"/>
                  </a:schemeClr>
                </a:solidFill>
              </a:rPr>
              <a:t>not reflect the opinions of the entire graduate student body. </a:t>
            </a: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Input from Graduate Student Council</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636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2673790"/>
          </a:xfrm>
        </p:spPr>
        <p:txBody>
          <a:bodyPr/>
          <a:lstStyle/>
          <a:p>
            <a:pPr lvl="0" fontAlgn="base"/>
            <a:r>
              <a:rPr lang="en-US" dirty="0" smtClean="0">
                <a:solidFill>
                  <a:schemeClr val="accent4">
                    <a:lumMod val="10000"/>
                  </a:schemeClr>
                </a:solidFill>
              </a:rPr>
              <a:t>Consultation other stakeholders (as suggested by the Senate)</a:t>
            </a:r>
          </a:p>
          <a:p>
            <a:pPr lvl="0" fontAlgn="base"/>
            <a:r>
              <a:rPr lang="en-US" dirty="0" smtClean="0">
                <a:solidFill>
                  <a:schemeClr val="accent4">
                    <a:lumMod val="10000"/>
                  </a:schemeClr>
                </a:solidFill>
              </a:rPr>
              <a:t>Reconvening the committee for a final decision</a:t>
            </a:r>
          </a:p>
          <a:p>
            <a:pPr lvl="0" fontAlgn="base"/>
            <a:r>
              <a:rPr lang="en-US" dirty="0" smtClean="0">
                <a:solidFill>
                  <a:schemeClr val="accent4">
                    <a:lumMod val="10000"/>
                  </a:schemeClr>
                </a:solidFill>
              </a:rPr>
              <a:t>Reporting back to the Senat</a:t>
            </a:r>
            <a:r>
              <a:rPr lang="en-US" dirty="0" smtClean="0">
                <a:solidFill>
                  <a:schemeClr val="accent4">
                    <a:lumMod val="10000"/>
                  </a:schemeClr>
                </a:solidFill>
              </a:rPr>
              <a:t>e in November</a:t>
            </a:r>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Remaining Tasks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445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5600" y="2390874"/>
            <a:ext cx="8339852" cy="4073426"/>
          </a:xfrm>
        </p:spPr>
        <p:txBody>
          <a:bodyPr/>
          <a:lstStyle/>
          <a:p>
            <a:pPr algn="just"/>
            <a:r>
              <a:rPr lang="en-US" dirty="0">
                <a:solidFill>
                  <a:schemeClr val="accent4">
                    <a:lumMod val="10000"/>
                  </a:schemeClr>
                </a:solidFill>
                <a:hlinkClick r:id="rId3"/>
              </a:rPr>
              <a:t>CRR 20.140 Academic </a:t>
            </a:r>
            <a:r>
              <a:rPr lang="en-US" dirty="0" smtClean="0">
                <a:solidFill>
                  <a:schemeClr val="accent4">
                    <a:lumMod val="10000"/>
                  </a:schemeClr>
                </a:solidFill>
                <a:hlinkClick r:id="rId3"/>
              </a:rPr>
              <a:t>Calendar</a:t>
            </a:r>
            <a:r>
              <a:rPr lang="en-US" dirty="0" smtClean="0">
                <a:solidFill>
                  <a:schemeClr val="accent4">
                    <a:lumMod val="10000"/>
                  </a:schemeClr>
                </a:solidFill>
              </a:rPr>
              <a:t>:</a:t>
            </a:r>
          </a:p>
          <a:p>
            <a:pPr algn="just"/>
            <a:endParaRPr lang="en-US" dirty="0">
              <a:solidFill>
                <a:schemeClr val="accent4">
                  <a:lumMod val="10000"/>
                </a:schemeClr>
              </a:solidFill>
            </a:endParaRPr>
          </a:p>
          <a:p>
            <a:r>
              <a:rPr lang="en-US" sz="2000" dirty="0">
                <a:solidFill>
                  <a:schemeClr val="accent4">
                    <a:lumMod val="10000"/>
                  </a:schemeClr>
                </a:solidFill>
              </a:rPr>
              <a:t>The academic calendar will conform to the following timetable: </a:t>
            </a:r>
          </a:p>
          <a:p>
            <a:pPr lvl="1"/>
            <a:r>
              <a:rPr lang="en-US" dirty="0"/>
              <a:t>The fall semester will begin the first Monday after August 18.</a:t>
            </a:r>
          </a:p>
          <a:p>
            <a:pPr lvl="1"/>
            <a:r>
              <a:rPr lang="en-US" dirty="0">
                <a:solidFill>
                  <a:schemeClr val="accent4">
                    <a:lumMod val="10000"/>
                  </a:schemeClr>
                </a:solidFill>
              </a:rPr>
              <a:t>The spring semester will begin on the Tuesday after Martin Luther King Day for UM-Columbia, UM-Kansas City,  UM-St. Louis and Missouri University of Science and Technology.</a:t>
            </a:r>
          </a:p>
          <a:p>
            <a:pPr lvl="1"/>
            <a:r>
              <a:rPr lang="en-US" dirty="0"/>
              <a:t>There will be no classes during the week of Thanksgiving.</a:t>
            </a:r>
          </a:p>
          <a:p>
            <a:pPr lvl="1"/>
            <a:r>
              <a:rPr lang="en-US" dirty="0">
                <a:solidFill>
                  <a:schemeClr val="accent4">
                    <a:lumMod val="10000"/>
                  </a:schemeClr>
                </a:solidFill>
              </a:rPr>
              <a:t>Spring break will be the week containing the last Wednesday in March</a:t>
            </a:r>
            <a:r>
              <a:rPr lang="en-US" dirty="0" smtClean="0">
                <a:solidFill>
                  <a:schemeClr val="accent4">
                    <a:lumMod val="10000"/>
                  </a:schemeClr>
                </a:solidFill>
              </a:rPr>
              <a:t>.</a:t>
            </a:r>
          </a:p>
          <a:p>
            <a:pPr marL="457200" lvl="1" indent="0" algn="r">
              <a:buNone/>
            </a:pPr>
            <a:r>
              <a:rPr lang="en-US" dirty="0" smtClean="0">
                <a:solidFill>
                  <a:schemeClr val="accent4">
                    <a:lumMod val="10000"/>
                  </a:schemeClr>
                </a:solidFill>
              </a:rPr>
              <a:t>(continued on the next slide)</a:t>
            </a:r>
            <a:endParaRPr lang="en-US" dirty="0">
              <a:solidFill>
                <a:schemeClr val="accent4">
                  <a:lumMod val="10000"/>
                </a:schemeClr>
              </a:solidFill>
            </a:endParaRPr>
          </a:p>
          <a:p>
            <a:pPr algn="just"/>
            <a:endParaRPr lang="en-US" dirty="0">
              <a:solidFill>
                <a:schemeClr val="accent4">
                  <a:lumMod val="10000"/>
                </a:schemeClr>
              </a:solidFill>
            </a:endParaRPr>
          </a:p>
        </p:txBody>
      </p:sp>
      <p:sp>
        <p:nvSpPr>
          <p:cNvPr id="6" name="Text Placeholder 5"/>
          <p:cNvSpPr>
            <a:spLocks noGrp="1"/>
          </p:cNvSpPr>
          <p:nvPr>
            <p:ph type="body" sz="quarter" idx="13"/>
          </p:nvPr>
        </p:nvSpPr>
        <p:spPr>
          <a:xfrm>
            <a:off x="510790" y="1790003"/>
            <a:ext cx="8184662" cy="600872"/>
          </a:xfrm>
        </p:spPr>
        <p:txBody>
          <a:bodyPr/>
          <a:lstStyle/>
          <a:p>
            <a:r>
              <a:rPr lang="en-US" dirty="0">
                <a:effectLst>
                  <a:outerShdw blurRad="38100" dist="38100" dir="2700000" algn="tl">
                    <a:srgbClr val="000000">
                      <a:alpha val="43137"/>
                    </a:srgbClr>
                  </a:outerShdw>
                </a:effectLst>
              </a:rPr>
              <a:t>Governing Policy</a:t>
            </a:r>
          </a:p>
        </p:txBody>
      </p:sp>
    </p:spTree>
    <p:extLst>
      <p:ext uri="{BB962C8B-B14F-4D97-AF65-F5344CB8AC3E}">
        <p14:creationId xmlns:p14="http://schemas.microsoft.com/office/powerpoint/2010/main" val="256957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5600" y="2390874"/>
            <a:ext cx="8339852" cy="4073426"/>
          </a:xfrm>
        </p:spPr>
        <p:txBody>
          <a:bodyPr/>
          <a:lstStyle/>
          <a:p>
            <a:pPr algn="just"/>
            <a:r>
              <a:rPr lang="en-US" dirty="0">
                <a:solidFill>
                  <a:schemeClr val="accent4">
                    <a:lumMod val="10000"/>
                  </a:schemeClr>
                </a:solidFill>
                <a:hlinkClick r:id="rId3"/>
              </a:rPr>
              <a:t>CRR 20.140 Academic </a:t>
            </a:r>
            <a:r>
              <a:rPr lang="en-US" dirty="0" smtClean="0">
                <a:solidFill>
                  <a:schemeClr val="accent4">
                    <a:lumMod val="10000"/>
                  </a:schemeClr>
                </a:solidFill>
                <a:hlinkClick r:id="rId3"/>
              </a:rPr>
              <a:t>Calendar</a:t>
            </a:r>
            <a:r>
              <a:rPr lang="en-US" dirty="0" smtClean="0">
                <a:solidFill>
                  <a:schemeClr val="accent4">
                    <a:lumMod val="10000"/>
                  </a:schemeClr>
                </a:solidFill>
              </a:rPr>
              <a:t>:</a:t>
            </a:r>
          </a:p>
          <a:p>
            <a:pPr marL="0" indent="0" algn="r">
              <a:buNone/>
            </a:pPr>
            <a:r>
              <a:rPr lang="en-US" dirty="0" smtClean="0">
                <a:solidFill>
                  <a:schemeClr val="accent4">
                    <a:lumMod val="10000"/>
                  </a:schemeClr>
                </a:solidFill>
              </a:rPr>
              <a:t> </a:t>
            </a:r>
            <a:r>
              <a:rPr lang="en-US" sz="1600" dirty="0" smtClean="0">
                <a:solidFill>
                  <a:schemeClr val="accent4">
                    <a:lumMod val="10000"/>
                  </a:schemeClr>
                </a:solidFill>
              </a:rPr>
              <a:t>(continued from previous slide)</a:t>
            </a:r>
          </a:p>
          <a:p>
            <a:pPr lvl="1"/>
            <a:r>
              <a:rPr lang="en-US" sz="1600" dirty="0" smtClean="0">
                <a:solidFill>
                  <a:schemeClr val="accent4">
                    <a:lumMod val="10000"/>
                  </a:schemeClr>
                </a:solidFill>
              </a:rPr>
              <a:t>The last day of class, study day schedules, and final exam schedules will be set by each campus. </a:t>
            </a:r>
            <a:r>
              <a:rPr lang="en-US" sz="1600" dirty="0" smtClean="0"/>
              <a:t>Each campus should set the last day of class to allow for at least 43 Monday, Wednesday, and Friday classes for each class scheduled to meet on those days of the week, and 29 Tuesday and Thursday classes for classes scheduled to meet on those days.</a:t>
            </a:r>
          </a:p>
          <a:p>
            <a:pPr lvl="1"/>
            <a:r>
              <a:rPr lang="en-US" sz="1600" dirty="0" smtClean="0">
                <a:solidFill>
                  <a:schemeClr val="accent4">
                    <a:lumMod val="10000"/>
                  </a:schemeClr>
                </a:solidFill>
              </a:rPr>
              <a:t>The campus will set the dates for commencement, the schedules for intersession, the various schedules for the summer semester, the dates for any off-schedule course meetings, and the schedules for professional schools.</a:t>
            </a:r>
          </a:p>
          <a:p>
            <a:r>
              <a:rPr lang="en-US" sz="1800" dirty="0" smtClean="0"/>
              <a:t>Any variations to the above academic calendar must be recommended by the faculty and Chancellor of the campus, recommended by the President, and approved by the Board of Curators.</a:t>
            </a:r>
            <a:endParaRPr lang="en-US" dirty="0"/>
          </a:p>
        </p:txBody>
      </p:sp>
      <p:sp>
        <p:nvSpPr>
          <p:cNvPr id="6" name="Text Placeholder 5"/>
          <p:cNvSpPr>
            <a:spLocks noGrp="1"/>
          </p:cNvSpPr>
          <p:nvPr>
            <p:ph type="body" sz="quarter" idx="13"/>
          </p:nvPr>
        </p:nvSpPr>
        <p:spPr>
          <a:xfrm>
            <a:off x="510790" y="1790003"/>
            <a:ext cx="8184662" cy="600872"/>
          </a:xfrm>
        </p:spPr>
        <p:txBody>
          <a:bodyPr/>
          <a:lstStyle/>
          <a:p>
            <a:r>
              <a:rPr lang="en-US" dirty="0">
                <a:effectLst>
                  <a:outerShdw blurRad="38100" dist="38100" dir="2700000" algn="tl">
                    <a:srgbClr val="000000">
                      <a:alpha val="43137"/>
                    </a:srgbClr>
                  </a:outerShdw>
                </a:effectLst>
              </a:rPr>
              <a:t>Governing Policy</a:t>
            </a:r>
          </a:p>
        </p:txBody>
      </p:sp>
    </p:spTree>
    <p:extLst>
      <p:ext uri="{BB962C8B-B14F-4D97-AF65-F5344CB8AC3E}">
        <p14:creationId xmlns:p14="http://schemas.microsoft.com/office/powerpoint/2010/main" val="169225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41300" y="1790002"/>
            <a:ext cx="8674100" cy="991999"/>
          </a:xfrm>
        </p:spPr>
        <p:txBody>
          <a:bodyPr>
            <a:normAutofit/>
          </a:bodyPr>
          <a:lstStyle/>
          <a:p>
            <a:r>
              <a:rPr lang="en-US" sz="2400" dirty="0" smtClean="0"/>
              <a:t>Current Number of Class Sessions (Excluding </a:t>
            </a:r>
            <a:r>
              <a:rPr lang="en-US" sz="2400" dirty="0"/>
              <a:t>F</a:t>
            </a:r>
            <a:r>
              <a:rPr lang="en-US" sz="2400" dirty="0" smtClean="0"/>
              <a:t>inal </a:t>
            </a:r>
            <a:r>
              <a:rPr lang="en-US" sz="2400" dirty="0"/>
              <a:t>E</a:t>
            </a:r>
            <a:r>
              <a:rPr lang="en-US" sz="2400" dirty="0" smtClean="0"/>
              <a:t>xams)</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1182548949"/>
              </p:ext>
            </p:extLst>
          </p:nvPr>
        </p:nvGraphicFramePr>
        <p:xfrm>
          <a:off x="380999" y="2380019"/>
          <a:ext cx="8102605" cy="1889760"/>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852859134"/>
                    </a:ext>
                  </a:extLst>
                </a:gridCol>
                <a:gridCol w="766562">
                  <a:extLst>
                    <a:ext uri="{9D8B030D-6E8A-4147-A177-3AD203B41FA5}">
                      <a16:colId xmlns:a16="http://schemas.microsoft.com/office/drawing/2014/main" val="1491348031"/>
                    </a:ext>
                  </a:extLst>
                </a:gridCol>
                <a:gridCol w="766562">
                  <a:extLst>
                    <a:ext uri="{9D8B030D-6E8A-4147-A177-3AD203B41FA5}">
                      <a16:colId xmlns:a16="http://schemas.microsoft.com/office/drawing/2014/main" val="2103308146"/>
                    </a:ext>
                  </a:extLst>
                </a:gridCol>
                <a:gridCol w="766562">
                  <a:extLst>
                    <a:ext uri="{9D8B030D-6E8A-4147-A177-3AD203B41FA5}">
                      <a16:colId xmlns:a16="http://schemas.microsoft.com/office/drawing/2014/main" val="1709210605"/>
                    </a:ext>
                  </a:extLst>
                </a:gridCol>
                <a:gridCol w="766562">
                  <a:extLst>
                    <a:ext uri="{9D8B030D-6E8A-4147-A177-3AD203B41FA5}">
                      <a16:colId xmlns:a16="http://schemas.microsoft.com/office/drawing/2014/main" val="4261495871"/>
                    </a:ext>
                  </a:extLst>
                </a:gridCol>
                <a:gridCol w="766562">
                  <a:extLst>
                    <a:ext uri="{9D8B030D-6E8A-4147-A177-3AD203B41FA5}">
                      <a16:colId xmlns:a16="http://schemas.microsoft.com/office/drawing/2014/main" val="1255867217"/>
                    </a:ext>
                  </a:extLst>
                </a:gridCol>
                <a:gridCol w="766562">
                  <a:extLst>
                    <a:ext uri="{9D8B030D-6E8A-4147-A177-3AD203B41FA5}">
                      <a16:colId xmlns:a16="http://schemas.microsoft.com/office/drawing/2014/main" val="3144032029"/>
                    </a:ext>
                  </a:extLst>
                </a:gridCol>
                <a:gridCol w="818166">
                  <a:extLst>
                    <a:ext uri="{9D8B030D-6E8A-4147-A177-3AD203B41FA5}">
                      <a16:colId xmlns:a16="http://schemas.microsoft.com/office/drawing/2014/main" val="682213988"/>
                    </a:ext>
                  </a:extLst>
                </a:gridCol>
                <a:gridCol w="818166">
                  <a:extLst>
                    <a:ext uri="{9D8B030D-6E8A-4147-A177-3AD203B41FA5}">
                      <a16:colId xmlns:a16="http://schemas.microsoft.com/office/drawing/2014/main" val="641666372"/>
                    </a:ext>
                  </a:extLst>
                </a:gridCol>
              </a:tblGrid>
              <a:tr h="370840">
                <a:tc>
                  <a:txBody>
                    <a:bodyPr/>
                    <a:lstStyle/>
                    <a:p>
                      <a:r>
                        <a:rPr lang="en-US" sz="2000" b="0" i="0" kern="1200" baseline="0" dirty="0" smtClean="0">
                          <a:solidFill>
                            <a:srgbClr val="509E2F"/>
                          </a:solidFill>
                          <a:latin typeface="Orgon Slab" panose="02000503000000020004" pitchFamily="50" charset="0"/>
                          <a:ea typeface="+mn-ea"/>
                          <a:cs typeface="Orgon Slab Medium"/>
                        </a:rPr>
                        <a:t>Semester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M</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W</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TH</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S</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Total MWF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Total TR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8522251"/>
                  </a:ext>
                </a:extLst>
              </a:tr>
              <a:tr h="370840">
                <a:tc>
                  <a:txBody>
                    <a:bodyPr/>
                    <a:lstStyle/>
                    <a:p>
                      <a:r>
                        <a:rPr lang="en-US" sz="2000" dirty="0" smtClean="0">
                          <a:solidFill>
                            <a:schemeClr val="accent4">
                              <a:lumMod val="10000"/>
                            </a:schemeClr>
                          </a:solidFill>
                          <a:latin typeface="Orgon Slab" panose="02000503000000020004" pitchFamily="50" charset="0"/>
                        </a:rPr>
                        <a:t>Fall 2018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30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611974"/>
                  </a:ext>
                </a:extLst>
              </a:tr>
              <a:tr h="370840">
                <a:tc>
                  <a:txBody>
                    <a:bodyPr/>
                    <a:lstStyle/>
                    <a:p>
                      <a:r>
                        <a:rPr lang="en-US" sz="2000" dirty="0" smtClean="0">
                          <a:solidFill>
                            <a:schemeClr val="accent4">
                              <a:lumMod val="10000"/>
                            </a:schemeClr>
                          </a:solidFill>
                          <a:latin typeface="Orgon Slab" panose="02000503000000020004" pitchFamily="50" charset="0"/>
                        </a:rPr>
                        <a:t>Spring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43</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29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8140979"/>
                  </a:ext>
                </a:extLst>
              </a:tr>
              <a:tr h="370840">
                <a:tc>
                  <a:txBody>
                    <a:bodyPr/>
                    <a:lstStyle/>
                    <a:p>
                      <a:r>
                        <a:rPr lang="en-US" sz="2000" dirty="0" smtClean="0">
                          <a:solidFill>
                            <a:schemeClr val="accent4">
                              <a:lumMod val="10000"/>
                            </a:schemeClr>
                          </a:solidFill>
                          <a:latin typeface="Orgon Slab" panose="02000503000000020004" pitchFamily="50" charset="0"/>
                        </a:rPr>
                        <a:t>Summer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3678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04049657"/>
              </p:ext>
            </p:extLst>
          </p:nvPr>
        </p:nvGraphicFramePr>
        <p:xfrm>
          <a:off x="380999" y="4373958"/>
          <a:ext cx="8120259" cy="1889760"/>
        </p:xfrm>
        <a:graphic>
          <a:graphicData uri="http://schemas.openxmlformats.org/drawingml/2006/table">
            <a:tbl>
              <a:tblPr firstRow="1" bandRow="1">
                <a:tableStyleId>{5C22544A-7EE6-4342-B048-85BDC9FD1C3A}</a:tableStyleId>
              </a:tblPr>
              <a:tblGrid>
                <a:gridCol w="1866901">
                  <a:extLst>
                    <a:ext uri="{9D8B030D-6E8A-4147-A177-3AD203B41FA5}">
                      <a16:colId xmlns:a16="http://schemas.microsoft.com/office/drawing/2014/main" val="3852859134"/>
                    </a:ext>
                  </a:extLst>
                </a:gridCol>
                <a:gridCol w="768910">
                  <a:extLst>
                    <a:ext uri="{9D8B030D-6E8A-4147-A177-3AD203B41FA5}">
                      <a16:colId xmlns:a16="http://schemas.microsoft.com/office/drawing/2014/main" val="1491348031"/>
                    </a:ext>
                  </a:extLst>
                </a:gridCol>
                <a:gridCol w="768910">
                  <a:extLst>
                    <a:ext uri="{9D8B030D-6E8A-4147-A177-3AD203B41FA5}">
                      <a16:colId xmlns:a16="http://schemas.microsoft.com/office/drawing/2014/main" val="2103308146"/>
                    </a:ext>
                  </a:extLst>
                </a:gridCol>
                <a:gridCol w="768910">
                  <a:extLst>
                    <a:ext uri="{9D8B030D-6E8A-4147-A177-3AD203B41FA5}">
                      <a16:colId xmlns:a16="http://schemas.microsoft.com/office/drawing/2014/main" val="1709210605"/>
                    </a:ext>
                  </a:extLst>
                </a:gridCol>
                <a:gridCol w="768910">
                  <a:extLst>
                    <a:ext uri="{9D8B030D-6E8A-4147-A177-3AD203B41FA5}">
                      <a16:colId xmlns:a16="http://schemas.microsoft.com/office/drawing/2014/main" val="4261495871"/>
                    </a:ext>
                  </a:extLst>
                </a:gridCol>
                <a:gridCol w="768910">
                  <a:extLst>
                    <a:ext uri="{9D8B030D-6E8A-4147-A177-3AD203B41FA5}">
                      <a16:colId xmlns:a16="http://schemas.microsoft.com/office/drawing/2014/main" val="1255867217"/>
                    </a:ext>
                  </a:extLst>
                </a:gridCol>
                <a:gridCol w="768910">
                  <a:extLst>
                    <a:ext uri="{9D8B030D-6E8A-4147-A177-3AD203B41FA5}">
                      <a16:colId xmlns:a16="http://schemas.microsoft.com/office/drawing/2014/main" val="3144032029"/>
                    </a:ext>
                  </a:extLst>
                </a:gridCol>
                <a:gridCol w="819949">
                  <a:extLst>
                    <a:ext uri="{9D8B030D-6E8A-4147-A177-3AD203B41FA5}">
                      <a16:colId xmlns:a16="http://schemas.microsoft.com/office/drawing/2014/main" val="222955038"/>
                    </a:ext>
                  </a:extLst>
                </a:gridCol>
                <a:gridCol w="819949">
                  <a:extLst>
                    <a:ext uri="{9D8B030D-6E8A-4147-A177-3AD203B41FA5}">
                      <a16:colId xmlns:a16="http://schemas.microsoft.com/office/drawing/2014/main" val="1046683910"/>
                    </a:ext>
                  </a:extLst>
                </a:gridCol>
              </a:tblGrid>
              <a:tr h="370840">
                <a:tc>
                  <a:txBody>
                    <a:bodyPr/>
                    <a:lstStyle/>
                    <a:p>
                      <a:r>
                        <a:rPr lang="en-US" sz="2000" b="0" i="0" kern="1200" baseline="0" dirty="0" smtClean="0">
                          <a:solidFill>
                            <a:srgbClr val="509E2F"/>
                          </a:solidFill>
                          <a:latin typeface="Orgon Slab" panose="02000503000000020004" pitchFamily="50" charset="0"/>
                          <a:ea typeface="+mn-ea"/>
                          <a:cs typeface="Orgon Slab Medium"/>
                        </a:rPr>
                        <a:t>Semester</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M</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W</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TH</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F</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0" i="0" kern="1200" baseline="0" dirty="0" smtClean="0">
                          <a:solidFill>
                            <a:srgbClr val="509E2F"/>
                          </a:solidFill>
                          <a:latin typeface="Orgon Slab" panose="02000503000000020004" pitchFamily="50" charset="0"/>
                          <a:ea typeface="+mn-ea"/>
                          <a:cs typeface="Orgon Slab Medium"/>
                        </a:rPr>
                        <a:t>S</a:t>
                      </a:r>
                      <a:endParaRPr lang="en-US" sz="2000" b="0" i="0" kern="1200" baseline="0" dirty="0">
                        <a:solidFill>
                          <a:srgbClr val="509E2F"/>
                        </a:solidFill>
                        <a:latin typeface="Orgon Slab" panose="02000503000000020004" pitchFamily="50" charset="0"/>
                        <a:ea typeface="+mn-ea"/>
                        <a:cs typeface="Orgon Slab Medium"/>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rgbClr val="509E2F"/>
                          </a:solidFill>
                          <a:latin typeface="Orgon Slab" panose="02000503000000020004" pitchFamily="50" charset="0"/>
                          <a:ea typeface="+mn-ea"/>
                          <a:cs typeface="Orgon Slab Medium"/>
                        </a:rPr>
                        <a:t>Total MWF</a:t>
                      </a: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000" b="0" i="0" kern="1200" baseline="0" dirty="0" smtClean="0">
                          <a:solidFill>
                            <a:srgbClr val="509E2F"/>
                          </a:solidFill>
                          <a:latin typeface="Orgon Slab" panose="02000503000000020004" pitchFamily="50" charset="0"/>
                          <a:ea typeface="+mn-ea"/>
                          <a:cs typeface="Orgon Slab Medium"/>
                        </a:rPr>
                        <a:t>Total TR</a:t>
                      </a: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8522251"/>
                  </a:ext>
                </a:extLst>
              </a:tr>
              <a:tr h="370840">
                <a:tc>
                  <a:txBody>
                    <a:bodyPr/>
                    <a:lstStyle/>
                    <a:p>
                      <a:r>
                        <a:rPr lang="en-US" sz="2000" dirty="0" smtClean="0">
                          <a:solidFill>
                            <a:schemeClr val="accent4">
                              <a:lumMod val="10000"/>
                            </a:schemeClr>
                          </a:solidFill>
                          <a:latin typeface="Orgon Slab" panose="02000503000000020004" pitchFamily="50" charset="0"/>
                        </a:rPr>
                        <a:t>Fall 2019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30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3611974"/>
                  </a:ext>
                </a:extLst>
              </a:tr>
              <a:tr h="370840">
                <a:tc>
                  <a:txBody>
                    <a:bodyPr/>
                    <a:lstStyle/>
                    <a:p>
                      <a:r>
                        <a:rPr lang="en-US" sz="2000" dirty="0" smtClean="0">
                          <a:solidFill>
                            <a:schemeClr val="accent4">
                              <a:lumMod val="10000"/>
                            </a:schemeClr>
                          </a:solidFill>
                          <a:latin typeface="Orgon Slab" panose="02000503000000020004" pitchFamily="50" charset="0"/>
                        </a:rPr>
                        <a:t>Spring 2020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15</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14</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43</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29</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8140979"/>
                  </a:ext>
                </a:extLst>
              </a:tr>
              <a:tr h="370840">
                <a:tc>
                  <a:txBody>
                    <a:bodyPr/>
                    <a:lstStyle/>
                    <a:p>
                      <a:r>
                        <a:rPr lang="en-US" sz="2000" dirty="0" smtClean="0">
                          <a:solidFill>
                            <a:schemeClr val="accent4">
                              <a:lumMod val="10000"/>
                            </a:schemeClr>
                          </a:solidFill>
                          <a:latin typeface="Orgon Slab" panose="02000503000000020004" pitchFamily="50" charset="0"/>
                        </a:rPr>
                        <a:t>Summer 2020</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8</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chemeClr val="accent4">
                              <a:lumMod val="10000"/>
                            </a:schemeClr>
                          </a:solidFill>
                          <a:latin typeface="Orgon Slab" panose="02000503000000020004" pitchFamily="50" charset="0"/>
                        </a:rPr>
                        <a:t>7</a:t>
                      </a: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dirty="0">
                        <a:solidFill>
                          <a:schemeClr val="accent4">
                            <a:lumMod val="10000"/>
                          </a:schemeClr>
                        </a:solidFill>
                        <a:latin typeface="Orgon Slab" panose="02000503000000020004" pitchFamily="50" charset="0"/>
                      </a:endParaRPr>
                    </a:p>
                  </a:txBody>
                  <a:tcPr anchor="ctr">
                    <a:lnL w="12700" cap="flat" cmpd="sng" algn="ctr">
                      <a:solidFill>
                        <a:schemeClr val="accent4">
                          <a:lumMod val="10000"/>
                        </a:schemeClr>
                      </a:solidFill>
                      <a:prstDash val="solid"/>
                      <a:round/>
                      <a:headEnd type="none" w="med" len="med"/>
                      <a:tailEnd type="none" w="med" len="med"/>
                    </a:lnL>
                    <a:lnR w="12700" cap="flat" cmpd="sng" algn="ctr">
                      <a:solidFill>
                        <a:schemeClr val="accent4">
                          <a:lumMod val="10000"/>
                        </a:schemeClr>
                      </a:solidFill>
                      <a:prstDash val="solid"/>
                      <a:round/>
                      <a:headEnd type="none" w="med" len="med"/>
                      <a:tailEnd type="none" w="med" len="med"/>
                    </a:lnR>
                    <a:lnT w="12700" cap="flat" cmpd="sng" algn="ctr">
                      <a:solidFill>
                        <a:schemeClr val="accent4">
                          <a:lumMod val="10000"/>
                        </a:schemeClr>
                      </a:solidFill>
                      <a:prstDash val="solid"/>
                      <a:round/>
                      <a:headEnd type="none" w="med" len="med"/>
                      <a:tailEnd type="none" w="med" len="med"/>
                    </a:lnT>
                    <a:lnB w="12700" cap="flat" cmpd="sng" algn="ctr">
                      <a:solidFill>
                        <a:schemeClr val="accent4">
                          <a:lumMod val="1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4236789"/>
                  </a:ext>
                </a:extLst>
              </a:tr>
            </a:tbl>
          </a:graphicData>
        </a:graphic>
      </p:graphicFrame>
      <p:sp>
        <p:nvSpPr>
          <p:cNvPr id="8" name="Rectangle 7"/>
          <p:cNvSpPr/>
          <p:nvPr/>
        </p:nvSpPr>
        <p:spPr>
          <a:xfrm>
            <a:off x="381001" y="6362063"/>
            <a:ext cx="5600699" cy="369332"/>
          </a:xfrm>
          <a:prstGeom prst="rect">
            <a:avLst/>
          </a:prstGeom>
        </p:spPr>
        <p:txBody>
          <a:bodyPr wrap="square">
            <a:spAutoFit/>
          </a:bodyPr>
          <a:lstStyle/>
          <a:p>
            <a:r>
              <a:rPr lang="en-US" dirty="0">
                <a:solidFill>
                  <a:srgbClr val="509E2F"/>
                </a:solidFill>
                <a:latin typeface="Orgon Slab" panose="02000503000000020004" pitchFamily="50" charset="0"/>
              </a:rPr>
              <a:t>Requirement: </a:t>
            </a:r>
            <a:r>
              <a:rPr lang="en-US" dirty="0" smtClean="0">
                <a:solidFill>
                  <a:srgbClr val="509E2F"/>
                </a:solidFill>
                <a:latin typeface="Orgon Slab" panose="02000503000000020004" pitchFamily="50" charset="0"/>
              </a:rPr>
              <a:t>Total MWF ≥ 43, </a:t>
            </a:r>
            <a:r>
              <a:rPr lang="en-US" dirty="0">
                <a:solidFill>
                  <a:srgbClr val="509E2F"/>
                </a:solidFill>
                <a:latin typeface="Orgon Slab" panose="02000503000000020004" pitchFamily="50" charset="0"/>
              </a:rPr>
              <a:t>Total </a:t>
            </a:r>
            <a:r>
              <a:rPr lang="en-US" dirty="0" smtClean="0">
                <a:solidFill>
                  <a:srgbClr val="509E2F"/>
                </a:solidFill>
                <a:latin typeface="Orgon Slab" panose="02000503000000020004" pitchFamily="50" charset="0"/>
              </a:rPr>
              <a:t>TR </a:t>
            </a:r>
            <a:r>
              <a:rPr lang="en-US" dirty="0">
                <a:solidFill>
                  <a:srgbClr val="509E2F"/>
                </a:solidFill>
                <a:latin typeface="Orgon Slab" panose="02000503000000020004" pitchFamily="50" charset="0"/>
              </a:rPr>
              <a:t>≥ </a:t>
            </a:r>
            <a:r>
              <a:rPr lang="en-US" dirty="0" smtClean="0">
                <a:solidFill>
                  <a:srgbClr val="509E2F"/>
                </a:solidFill>
                <a:latin typeface="Orgon Slab" panose="02000503000000020004" pitchFamily="50" charset="0"/>
              </a:rPr>
              <a:t>29 </a:t>
            </a:r>
            <a:endParaRPr lang="en-US" dirty="0">
              <a:solidFill>
                <a:srgbClr val="509E2F"/>
              </a:solidFill>
              <a:latin typeface="Orgon Slab" panose="02000503000000020004" pitchFamily="50" charset="0"/>
            </a:endParaRPr>
          </a:p>
        </p:txBody>
      </p:sp>
    </p:spTree>
    <p:extLst>
      <p:ext uri="{BB962C8B-B14F-4D97-AF65-F5344CB8AC3E}">
        <p14:creationId xmlns:p14="http://schemas.microsoft.com/office/powerpoint/2010/main" val="99623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30200" y="2427820"/>
            <a:ext cx="8365252" cy="3845980"/>
          </a:xfrm>
        </p:spPr>
        <p:txBody>
          <a:bodyPr/>
          <a:lstStyle/>
          <a:p>
            <a:pPr algn="just"/>
            <a:r>
              <a:rPr lang="en-US" sz="2000" dirty="0" smtClean="0">
                <a:solidFill>
                  <a:schemeClr val="accent4">
                    <a:lumMod val="10000"/>
                  </a:schemeClr>
                </a:solidFill>
              </a:rPr>
              <a:t>If we add a fall break, </a:t>
            </a:r>
            <a:r>
              <a:rPr lang="en-US" sz="2000" dirty="0" smtClean="0">
                <a:solidFill>
                  <a:schemeClr val="accent4">
                    <a:lumMod val="10000"/>
                  </a:schemeClr>
                </a:solidFill>
              </a:rPr>
              <a:t>no slack would </a:t>
            </a:r>
            <a:r>
              <a:rPr lang="en-US" sz="2000" dirty="0" smtClean="0">
                <a:solidFill>
                  <a:schemeClr val="accent4">
                    <a:lumMod val="10000"/>
                  </a:schemeClr>
                </a:solidFill>
              </a:rPr>
              <a:t>remain for compliance </a:t>
            </a:r>
            <a:r>
              <a:rPr lang="en-US" sz="2000" dirty="0">
                <a:solidFill>
                  <a:schemeClr val="accent4">
                    <a:lumMod val="10000"/>
                  </a:schemeClr>
                </a:solidFill>
              </a:rPr>
              <a:t>with CRR 20.140 </a:t>
            </a:r>
            <a:r>
              <a:rPr lang="en-US" sz="2000" dirty="0" smtClean="0">
                <a:solidFill>
                  <a:schemeClr val="accent4">
                    <a:lumMod val="10000"/>
                  </a:schemeClr>
                </a:solidFill>
              </a:rPr>
              <a:t>– even one unforeseen closure could leave us out of compliance.</a:t>
            </a:r>
          </a:p>
          <a:p>
            <a:pPr algn="just"/>
            <a:r>
              <a:rPr lang="en-US" sz="2000" dirty="0" smtClean="0">
                <a:solidFill>
                  <a:schemeClr val="accent4">
                    <a:lumMod val="10000"/>
                  </a:schemeClr>
                </a:solidFill>
              </a:rPr>
              <a:t>Building in slack would require that we shorten </a:t>
            </a:r>
            <a:r>
              <a:rPr lang="en-US" sz="2000" dirty="0" smtClean="0">
                <a:solidFill>
                  <a:schemeClr val="accent4">
                    <a:lumMod val="10000"/>
                  </a:schemeClr>
                </a:solidFill>
              </a:rPr>
              <a:t>the interval between the fall and spring </a:t>
            </a:r>
            <a:r>
              <a:rPr lang="en-US" sz="2000" dirty="0" smtClean="0">
                <a:solidFill>
                  <a:schemeClr val="accent4">
                    <a:lumMod val="10000"/>
                  </a:schemeClr>
                </a:solidFill>
              </a:rPr>
              <a:t>semesters, reversing a recent change.</a:t>
            </a:r>
          </a:p>
          <a:p>
            <a:pPr algn="just"/>
            <a:r>
              <a:rPr lang="en-US" sz="2000" dirty="0" smtClean="0">
                <a:solidFill>
                  <a:schemeClr val="accent4">
                    <a:lumMod val="10000"/>
                  </a:schemeClr>
                </a:solidFill>
              </a:rPr>
              <a:t>As </a:t>
            </a:r>
            <a:r>
              <a:rPr lang="en-US" sz="2000" dirty="0" smtClean="0">
                <a:solidFill>
                  <a:schemeClr val="accent4">
                    <a:lumMod val="10000"/>
                  </a:schemeClr>
                </a:solidFill>
              </a:rPr>
              <a:t>of Spring 2013, the spring semester has begun on the day after Dr. Martin Luther King, Jr. day.</a:t>
            </a:r>
          </a:p>
          <a:p>
            <a:pPr lvl="1" algn="just"/>
            <a:r>
              <a:rPr lang="en-US" sz="1800" dirty="0" smtClean="0">
                <a:solidFill>
                  <a:schemeClr val="accent4">
                    <a:lumMod val="10000"/>
                  </a:schemeClr>
                </a:solidFill>
              </a:rPr>
              <a:t>This is one week later than it was up to 2012.</a:t>
            </a:r>
          </a:p>
          <a:p>
            <a:pPr lvl="1" algn="just"/>
            <a:r>
              <a:rPr lang="en-US" sz="1800" dirty="0" smtClean="0">
                <a:solidFill>
                  <a:schemeClr val="accent4">
                    <a:lumMod val="10000"/>
                  </a:schemeClr>
                </a:solidFill>
              </a:rPr>
              <a:t>The change was made in part to allow more time for administrative tasks that need to take place during winter break, e.g., </a:t>
            </a:r>
            <a:r>
              <a:rPr lang="en-US" sz="1800" dirty="0" err="1" smtClean="0">
                <a:solidFill>
                  <a:schemeClr val="accent4">
                    <a:lumMod val="10000"/>
                  </a:schemeClr>
                </a:solidFill>
              </a:rPr>
              <a:t>Registar</a:t>
            </a:r>
            <a:r>
              <a:rPr lang="en-US" sz="1800" dirty="0" smtClean="0">
                <a:solidFill>
                  <a:schemeClr val="accent4">
                    <a:lumMod val="10000"/>
                  </a:schemeClr>
                </a:solidFill>
              </a:rPr>
              <a:t> records, major maintenance.</a:t>
            </a:r>
          </a:p>
        </p:txBody>
      </p:sp>
      <p:sp>
        <p:nvSpPr>
          <p:cNvPr id="6" name="Text Placeholder 5"/>
          <p:cNvSpPr>
            <a:spLocks noGrp="1"/>
          </p:cNvSpPr>
          <p:nvPr>
            <p:ph type="body" sz="quarter" idx="13"/>
          </p:nvPr>
        </p:nvSpPr>
        <p:spPr>
          <a:xfrm>
            <a:off x="510790" y="1790003"/>
            <a:ext cx="8184662" cy="534098"/>
          </a:xfrm>
        </p:spPr>
        <p:txBody>
          <a:bodyPr>
            <a:normAutofit/>
          </a:bodyPr>
          <a:lstStyle/>
          <a:p>
            <a:r>
              <a:rPr lang="en-US" sz="2800" dirty="0" smtClean="0">
                <a:effectLst>
                  <a:outerShdw blurRad="38100" dist="38100" dir="2700000" algn="tl">
                    <a:srgbClr val="000000">
                      <a:alpha val="43137"/>
                    </a:srgbClr>
                  </a:outerShdw>
                </a:effectLst>
              </a:rPr>
              <a:t>Conclusions</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91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7858510" cy="2673790"/>
          </a:xfrm>
        </p:spPr>
        <p:txBody>
          <a:bodyPr/>
          <a:lstStyle/>
          <a:p>
            <a:pPr algn="just"/>
            <a:r>
              <a:rPr lang="en-US" dirty="0" smtClean="0">
                <a:solidFill>
                  <a:schemeClr val="accent4">
                    <a:lumMod val="10000"/>
                  </a:schemeClr>
                </a:solidFill>
              </a:rPr>
              <a:t>Office of the Registrar</a:t>
            </a:r>
          </a:p>
          <a:p>
            <a:pPr algn="just"/>
            <a:endParaRPr lang="en-US" dirty="0" smtClean="0">
              <a:solidFill>
                <a:schemeClr val="accent4">
                  <a:lumMod val="10000"/>
                </a:schemeClr>
              </a:solidFill>
            </a:endParaRPr>
          </a:p>
          <a:p>
            <a:pPr algn="just"/>
            <a:r>
              <a:rPr lang="en-US" dirty="0" smtClean="0">
                <a:solidFill>
                  <a:schemeClr val="accent4">
                    <a:lumMod val="10000"/>
                  </a:schemeClr>
                </a:solidFill>
              </a:rPr>
              <a:t>Rules, Procedure, and Agenda </a:t>
            </a:r>
            <a:r>
              <a:rPr lang="en-US" dirty="0">
                <a:solidFill>
                  <a:schemeClr val="accent4">
                    <a:lumMod val="10000"/>
                  </a:schemeClr>
                </a:solidFill>
              </a:rPr>
              <a:t>(</a:t>
            </a:r>
            <a:r>
              <a:rPr lang="en-US" dirty="0" smtClean="0">
                <a:solidFill>
                  <a:schemeClr val="accent4">
                    <a:lumMod val="10000"/>
                  </a:schemeClr>
                </a:solidFill>
              </a:rPr>
              <a:t>RP&amp;A) committee</a:t>
            </a:r>
          </a:p>
          <a:p>
            <a:pPr algn="just"/>
            <a:r>
              <a:rPr lang="en-US" dirty="0" smtClean="0">
                <a:solidFill>
                  <a:schemeClr val="accent4">
                    <a:lumMod val="10000"/>
                  </a:schemeClr>
                </a:solidFill>
              </a:rPr>
              <a:t>Student Affairs committee</a:t>
            </a:r>
          </a:p>
          <a:p>
            <a:pPr algn="just"/>
            <a:endParaRPr lang="en-US" dirty="0" smtClean="0">
              <a:solidFill>
                <a:schemeClr val="accent4">
                  <a:lumMod val="10000"/>
                </a:schemeClr>
              </a:solidFill>
            </a:endParaRPr>
          </a:p>
          <a:p>
            <a:pPr algn="just"/>
            <a:r>
              <a:rPr lang="en-US" dirty="0" smtClean="0">
                <a:solidFill>
                  <a:schemeClr val="accent4">
                    <a:lumMod val="10000"/>
                  </a:schemeClr>
                </a:solidFill>
              </a:rPr>
              <a:t>Student Council</a:t>
            </a:r>
          </a:p>
          <a:p>
            <a:pPr algn="just"/>
            <a:r>
              <a:rPr lang="en-US" dirty="0">
                <a:solidFill>
                  <a:schemeClr val="accent4">
                    <a:lumMod val="10000"/>
                  </a:schemeClr>
                </a:solidFill>
              </a:rPr>
              <a:t>Graduate Student </a:t>
            </a:r>
            <a:r>
              <a:rPr lang="en-US" dirty="0" smtClean="0">
                <a:solidFill>
                  <a:schemeClr val="accent4">
                    <a:lumMod val="10000"/>
                  </a:schemeClr>
                </a:solidFill>
              </a:rPr>
              <a:t>Council</a:t>
            </a:r>
          </a:p>
        </p:txBody>
      </p:sp>
      <p:sp>
        <p:nvSpPr>
          <p:cNvPr id="6" name="Text Placeholder 5"/>
          <p:cNvSpPr>
            <a:spLocks noGrp="1"/>
          </p:cNvSpPr>
          <p:nvPr>
            <p:ph type="body" sz="quarter" idx="13"/>
          </p:nvPr>
        </p:nvSpPr>
        <p:spPr>
          <a:xfrm>
            <a:off x="510790" y="1790003"/>
            <a:ext cx="8184662" cy="534098"/>
          </a:xfrm>
        </p:spPr>
        <p:txBody>
          <a:bodyPr/>
          <a:lstStyle/>
          <a:p>
            <a:r>
              <a:rPr lang="en-US" dirty="0" smtClean="0">
                <a:effectLst>
                  <a:outerShdw blurRad="38100" dist="38100" dir="2700000" algn="tl">
                    <a:srgbClr val="000000">
                      <a:alpha val="43137"/>
                    </a:srgbClr>
                  </a:outerShdw>
                </a:effectLst>
              </a:rPr>
              <a:t>Entities Consulted</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479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3896780"/>
          </a:xfrm>
        </p:spPr>
        <p:txBody>
          <a:bodyPr/>
          <a:lstStyle/>
          <a:p>
            <a:pPr lvl="0" fontAlgn="base"/>
            <a:r>
              <a:rPr lang="en-US" dirty="0" smtClean="0">
                <a:solidFill>
                  <a:schemeClr val="accent4">
                    <a:lumMod val="10000"/>
                  </a:schemeClr>
                </a:solidFill>
              </a:rPr>
              <a:t>Reminder about CRR 20.140</a:t>
            </a:r>
            <a:endParaRPr lang="en-US" dirty="0">
              <a:solidFill>
                <a:schemeClr val="accent4">
                  <a:lumMod val="10000"/>
                </a:schemeClr>
              </a:solidFill>
            </a:endParaRPr>
          </a:p>
          <a:p>
            <a:pPr lvl="0" fontAlgn="base"/>
            <a:r>
              <a:rPr lang="en-US" dirty="0" smtClean="0">
                <a:solidFill>
                  <a:schemeClr val="accent4">
                    <a:lumMod val="10000"/>
                  </a:schemeClr>
                </a:solidFill>
              </a:rPr>
              <a:t>Historical information: </a:t>
            </a:r>
          </a:p>
          <a:p>
            <a:pPr lvl="1" fontAlgn="base"/>
            <a:r>
              <a:rPr lang="en-US" dirty="0" smtClean="0">
                <a:solidFill>
                  <a:schemeClr val="accent4">
                    <a:lumMod val="10000"/>
                  </a:schemeClr>
                </a:solidFill>
              </a:rPr>
              <a:t>Up to AY 2005-2006, Thanksgiving break began </a:t>
            </a:r>
            <a:r>
              <a:rPr lang="en-US" dirty="0">
                <a:solidFill>
                  <a:schemeClr val="accent4">
                    <a:lumMod val="10000"/>
                  </a:schemeClr>
                </a:solidFill>
              </a:rPr>
              <a:t>on </a:t>
            </a:r>
            <a:r>
              <a:rPr lang="en-US" dirty="0" smtClean="0">
                <a:solidFill>
                  <a:schemeClr val="accent4">
                    <a:lumMod val="10000"/>
                  </a:schemeClr>
                </a:solidFill>
              </a:rPr>
              <a:t>Wednesday. </a:t>
            </a:r>
            <a:endParaRPr lang="en-US" dirty="0">
              <a:solidFill>
                <a:schemeClr val="accent4">
                  <a:lumMod val="10000"/>
                </a:schemeClr>
              </a:solidFill>
            </a:endParaRPr>
          </a:p>
          <a:p>
            <a:pPr lvl="1" fontAlgn="base"/>
            <a:r>
              <a:rPr lang="en-US" dirty="0" smtClean="0">
                <a:solidFill>
                  <a:schemeClr val="accent4">
                    <a:lumMod val="10000"/>
                  </a:schemeClr>
                </a:solidFill>
              </a:rPr>
              <a:t>The requirement for a full week of Thanksgiving break took effect in AY 2006-2007. As a result:</a:t>
            </a:r>
          </a:p>
          <a:p>
            <a:pPr lvl="2" fontAlgn="base"/>
            <a:r>
              <a:rPr lang="en-US" dirty="0" smtClean="0">
                <a:solidFill>
                  <a:schemeClr val="accent4">
                    <a:lumMod val="10000"/>
                  </a:schemeClr>
                </a:solidFill>
              </a:rPr>
              <a:t>Student </a:t>
            </a:r>
            <a:r>
              <a:rPr lang="en-US" dirty="0">
                <a:solidFill>
                  <a:schemeClr val="accent4">
                    <a:lumMod val="10000"/>
                  </a:schemeClr>
                </a:solidFill>
              </a:rPr>
              <a:t>Council Free Day (October 6, 2006) </a:t>
            </a:r>
            <a:r>
              <a:rPr lang="en-US" dirty="0" smtClean="0">
                <a:solidFill>
                  <a:schemeClr val="accent4">
                    <a:lumMod val="10000"/>
                  </a:schemeClr>
                </a:solidFill>
              </a:rPr>
              <a:t>was eliminated. </a:t>
            </a:r>
            <a:endParaRPr lang="en-US" dirty="0">
              <a:solidFill>
                <a:schemeClr val="accent4">
                  <a:lumMod val="10000"/>
                </a:schemeClr>
              </a:solidFill>
            </a:endParaRPr>
          </a:p>
          <a:p>
            <a:pPr lvl="2" fontAlgn="base"/>
            <a:r>
              <a:rPr lang="en-US" dirty="0" smtClean="0">
                <a:solidFill>
                  <a:schemeClr val="accent4">
                    <a:lumMod val="10000"/>
                  </a:schemeClr>
                </a:solidFill>
              </a:rPr>
              <a:t>Thanksgiving break was extended to one week.</a:t>
            </a:r>
            <a:endParaRPr lang="en-US" dirty="0">
              <a:solidFill>
                <a:schemeClr val="accent4">
                  <a:lumMod val="10000"/>
                </a:schemeClr>
              </a:solidFill>
            </a:endParaRPr>
          </a:p>
          <a:p>
            <a:pPr fontAlgn="base"/>
            <a:r>
              <a:rPr lang="en-US" dirty="0" smtClean="0">
                <a:solidFill>
                  <a:schemeClr val="accent4">
                    <a:lumMod val="10000"/>
                  </a:schemeClr>
                </a:solidFill>
              </a:rPr>
              <a:t>Reminder that we had to give up a one-day break to have a full week off for Thanksgiving and remain in compliance with CRR 20.140</a:t>
            </a:r>
          </a:p>
          <a:p>
            <a:pPr fontAlgn="base"/>
            <a:endParaRPr lang="en-US" dirty="0" smtClean="0">
              <a:solidFill>
                <a:schemeClr val="accent4">
                  <a:lumMod val="10000"/>
                </a:schemeClr>
              </a:solidFill>
            </a:endParaRP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Input from the Registrar</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3421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2673790"/>
          </a:xfrm>
        </p:spPr>
        <p:txBody>
          <a:bodyPr/>
          <a:lstStyle/>
          <a:p>
            <a:pPr lvl="0" fontAlgn="base"/>
            <a:r>
              <a:rPr lang="en-US" dirty="0" smtClean="0">
                <a:solidFill>
                  <a:schemeClr val="accent4">
                    <a:lumMod val="10000"/>
                  </a:schemeClr>
                </a:solidFill>
              </a:rPr>
              <a:t>Both committees effectively deferred to the Office of the Registrar, by citing the same concerns about compliance with CRR.</a:t>
            </a:r>
          </a:p>
          <a:p>
            <a:pPr lvl="0" fontAlgn="base"/>
            <a:endParaRPr lang="en-US" dirty="0" smtClean="0">
              <a:solidFill>
                <a:schemeClr val="accent4">
                  <a:lumMod val="10000"/>
                </a:schemeClr>
              </a:solidFill>
            </a:endParaRPr>
          </a:p>
          <a:p>
            <a:pPr lvl="1" fontAlgn="base"/>
            <a:r>
              <a:rPr lang="en-US" dirty="0" smtClean="0">
                <a:solidFill>
                  <a:schemeClr val="accent4">
                    <a:lumMod val="10000"/>
                  </a:schemeClr>
                </a:solidFill>
              </a:rPr>
              <a:t>One dissenting opinion was that we could cut one MWF and one TR class from the fall semester while maintaining the number of class sessions required. </a:t>
            </a:r>
          </a:p>
        </p:txBody>
      </p:sp>
      <p:sp>
        <p:nvSpPr>
          <p:cNvPr id="6" name="Text Placeholder 5"/>
          <p:cNvSpPr>
            <a:spLocks noGrp="1"/>
          </p:cNvSpPr>
          <p:nvPr>
            <p:ph type="body" sz="quarter" idx="13"/>
          </p:nvPr>
        </p:nvSpPr>
        <p:spPr>
          <a:xfrm>
            <a:off x="510790" y="1790003"/>
            <a:ext cx="8184662" cy="546798"/>
          </a:xfrm>
        </p:spPr>
        <p:txBody>
          <a:bodyPr>
            <a:normAutofit/>
          </a:bodyPr>
          <a:lstStyle/>
          <a:p>
            <a:r>
              <a:rPr lang="en-US" dirty="0" smtClean="0">
                <a:effectLst>
                  <a:outerShdw blurRad="38100" dist="38100" dir="2700000" algn="tl">
                    <a:srgbClr val="000000">
                      <a:alpha val="43137"/>
                    </a:srgbClr>
                  </a:outerShdw>
                </a:effectLst>
              </a:rPr>
              <a:t>Input from RP&amp;A and Student Affairs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76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10790" y="2427820"/>
            <a:ext cx="8315710" cy="2673790"/>
          </a:xfrm>
        </p:spPr>
        <p:txBody>
          <a:bodyPr/>
          <a:lstStyle/>
          <a:p>
            <a:pPr lvl="0" fontAlgn="base"/>
            <a:r>
              <a:rPr lang="en-US" dirty="0" smtClean="0">
                <a:solidFill>
                  <a:schemeClr val="accent4">
                    <a:lumMod val="10000"/>
                  </a:schemeClr>
                </a:solidFill>
              </a:rPr>
              <a:t>Student Council is in favor of adding a fall break, but not in exchange for a three-day Thanksgiving break.</a:t>
            </a:r>
          </a:p>
          <a:p>
            <a:pPr lvl="0" algn="just" fontAlgn="base"/>
            <a:endParaRPr lang="en-US" dirty="0">
              <a:solidFill>
                <a:schemeClr val="accent4">
                  <a:lumMod val="10000"/>
                </a:schemeClr>
              </a:solidFill>
            </a:endParaRPr>
          </a:p>
          <a:p>
            <a:pPr lvl="0" fontAlgn="base"/>
            <a:r>
              <a:rPr lang="en-US" dirty="0" smtClean="0">
                <a:solidFill>
                  <a:schemeClr val="accent4">
                    <a:lumMod val="10000"/>
                  </a:schemeClr>
                </a:solidFill>
              </a:rPr>
              <a:t>If a second fall break is to be added, it should coincide with the Career Fair (Tuesday and Wednesday).</a:t>
            </a:r>
          </a:p>
        </p:txBody>
      </p:sp>
      <p:sp>
        <p:nvSpPr>
          <p:cNvPr id="6" name="Text Placeholder 5"/>
          <p:cNvSpPr>
            <a:spLocks noGrp="1"/>
          </p:cNvSpPr>
          <p:nvPr>
            <p:ph type="body" sz="quarter" idx="13"/>
          </p:nvPr>
        </p:nvSpPr>
        <p:spPr>
          <a:xfrm>
            <a:off x="510790" y="1790003"/>
            <a:ext cx="8184662" cy="546798"/>
          </a:xfrm>
        </p:spPr>
        <p:txBody>
          <a:bodyPr/>
          <a:lstStyle/>
          <a:p>
            <a:r>
              <a:rPr lang="en-US" dirty="0" smtClean="0">
                <a:effectLst>
                  <a:outerShdw blurRad="38100" dist="38100" dir="2700000" algn="tl">
                    <a:srgbClr val="000000">
                      <a:alpha val="43137"/>
                    </a:srgbClr>
                  </a:outerShdw>
                </a:effectLst>
              </a:rPr>
              <a:t>Input from Student Council</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8847138"/>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3110</TotalTime>
  <Words>862</Words>
  <Application>Microsoft Office PowerPoint</Application>
  <PresentationFormat>On-screen Show (4:3)</PresentationFormat>
  <Paragraphs>144</Paragraphs>
  <Slides>11</Slides>
  <Notes>11</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11</vt:i4>
      </vt:variant>
    </vt:vector>
  </HeadingPairs>
  <TitlesOfParts>
    <vt:vector size="28" baseType="lpstr">
      <vt:lpstr>Arial</vt:lpstr>
      <vt:lpstr>Calibri</vt:lpstr>
      <vt:lpstr>Encode Sans Normal Black</vt:lpstr>
      <vt:lpstr>Lucida Grande</vt:lpstr>
      <vt:lpstr>Orgon Slab</vt:lpstr>
      <vt:lpstr>Orgon Slab ExtraLight</vt:lpstr>
      <vt:lpstr>Orgon Slab Light</vt:lpstr>
      <vt:lpstr>Orgon Slab Medium</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Sedighsarvestani, Sahra</cp:lastModifiedBy>
  <cp:revision>115</cp:revision>
  <dcterms:created xsi:type="dcterms:W3CDTF">2014-10-14T00:51:43Z</dcterms:created>
  <dcterms:modified xsi:type="dcterms:W3CDTF">2018-10-18T17:39:03Z</dcterms:modified>
</cp:coreProperties>
</file>